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082-A4F7-4FB0-B421-3898B9097A72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073A-CE4A-4DAE-870C-A6BDCBD899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718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082-A4F7-4FB0-B421-3898B9097A72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073A-CE4A-4DAE-870C-A6BDCBD899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0061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082-A4F7-4FB0-B421-3898B9097A72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073A-CE4A-4DAE-870C-A6BDCBD899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4837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082-A4F7-4FB0-B421-3898B9097A72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073A-CE4A-4DAE-870C-A6BDCBD899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0554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082-A4F7-4FB0-B421-3898B9097A72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073A-CE4A-4DAE-870C-A6BDCBD899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0551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082-A4F7-4FB0-B421-3898B9097A72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073A-CE4A-4DAE-870C-A6BDCBD899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213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082-A4F7-4FB0-B421-3898B9097A72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073A-CE4A-4DAE-870C-A6BDCBD899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665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082-A4F7-4FB0-B421-3898B9097A72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073A-CE4A-4DAE-870C-A6BDCBD899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5335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082-A4F7-4FB0-B421-3898B9097A72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073A-CE4A-4DAE-870C-A6BDCBD899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608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082-A4F7-4FB0-B421-3898B9097A72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073A-CE4A-4DAE-870C-A6BDCBD899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168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082-A4F7-4FB0-B421-3898B9097A72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073A-CE4A-4DAE-870C-A6BDCBD899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983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2C082-A4F7-4FB0-B421-3898B9097A72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E073A-CE4A-4DAE-870C-A6BDCBD899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5818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RRHH@BEDISTIC.COM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63070" y="43198"/>
            <a:ext cx="11828929" cy="6940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rgbClr val="0070C0"/>
                </a:solidFill>
              </a:rPr>
              <a:t>Deseamos incorporar </a:t>
            </a:r>
            <a:r>
              <a:rPr lang="es-ES" sz="2400" i="1" dirty="0">
                <a:solidFill>
                  <a:srgbClr val="0070C0"/>
                </a:solidFill>
              </a:rPr>
              <a:t>Analistas y Programadores JAVA </a:t>
            </a:r>
            <a:r>
              <a:rPr lang="es-ES" sz="2400" b="1" dirty="0">
                <a:solidFill>
                  <a:srgbClr val="0070C0"/>
                </a:solidFill>
              </a:rPr>
              <a:t>con Discapacidad </a:t>
            </a:r>
            <a:r>
              <a:rPr lang="es-ES" sz="2400" dirty="0">
                <a:solidFill>
                  <a:srgbClr val="0070C0"/>
                </a:solidFill>
              </a:rPr>
              <a:t>para importante empresa del sector de la seguridad, en Madrid capital</a:t>
            </a:r>
          </a:p>
          <a:p>
            <a:pPr algn="ctr"/>
            <a:endParaRPr lang="es-ES"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s-ES" sz="1050" u="sng" dirty="0">
                <a:latin typeface="+mj-lt"/>
                <a:cs typeface="Calibri Light" panose="020F0302020204030204" pitchFamily="34" charset="0"/>
              </a:rPr>
              <a:t>Funciones:</a:t>
            </a:r>
          </a:p>
          <a:p>
            <a:endParaRPr lang="es-ES" sz="1050" dirty="0">
              <a:solidFill>
                <a:srgbClr val="FF0000"/>
              </a:solidFill>
              <a:latin typeface="+mj-lt"/>
              <a:cs typeface="Calibri Light" panose="020F0302020204030204" pitchFamily="34" charset="0"/>
            </a:endParaRPr>
          </a:p>
          <a:p>
            <a:pPr marL="628650" lvl="1" indent="-171450">
              <a:buFont typeface="Wingdings" pitchFamily="2" charset="2"/>
              <a:buChar char="ü"/>
            </a:pPr>
            <a:r>
              <a:rPr lang="es-ES" sz="1050" dirty="0">
                <a:latin typeface="+mj-lt"/>
              </a:rPr>
              <a:t>Diseño técnico, desarrollo y personalización con Portales (creación de </a:t>
            </a:r>
            <a:r>
              <a:rPr lang="es-ES" sz="1050" dirty="0" err="1">
                <a:latin typeface="+mj-lt"/>
              </a:rPr>
              <a:t>portlets</a:t>
            </a:r>
            <a:r>
              <a:rPr lang="es-ES" sz="1050" dirty="0">
                <a:latin typeface="+mj-lt"/>
              </a:rPr>
              <a:t>, </a:t>
            </a:r>
            <a:r>
              <a:rPr lang="es-ES" sz="1050" dirty="0" err="1">
                <a:latin typeface="+mj-lt"/>
              </a:rPr>
              <a:t>themes</a:t>
            </a:r>
            <a:r>
              <a:rPr lang="es-ES" sz="1050" dirty="0">
                <a:latin typeface="+mj-lt"/>
              </a:rPr>
              <a:t>, </a:t>
            </a:r>
            <a:r>
              <a:rPr lang="es-ES" sz="1050" dirty="0" err="1">
                <a:latin typeface="+mj-lt"/>
              </a:rPr>
              <a:t>layouts</a:t>
            </a:r>
            <a:r>
              <a:rPr lang="es-ES" sz="1050" dirty="0">
                <a:latin typeface="+mj-lt"/>
              </a:rPr>
              <a:t>)</a:t>
            </a:r>
          </a:p>
          <a:p>
            <a:pPr marL="628650" lvl="1" indent="-171450">
              <a:buFont typeface="Wingdings" pitchFamily="2" charset="2"/>
              <a:buChar char="ü"/>
            </a:pPr>
            <a:r>
              <a:rPr lang="es-ES" sz="1050" dirty="0">
                <a:latin typeface="+mj-lt"/>
              </a:rPr>
              <a:t>Análisis y diseño técnico de proyectos en Portales Java.</a:t>
            </a:r>
          </a:p>
          <a:p>
            <a:pPr marL="628650" lvl="1" indent="-171450">
              <a:buFont typeface="Wingdings" pitchFamily="2" charset="2"/>
              <a:buChar char="ü"/>
            </a:pPr>
            <a:r>
              <a:rPr lang="es-ES" sz="1050" dirty="0">
                <a:latin typeface="+mj-lt"/>
              </a:rPr>
              <a:t>Desarrollo de aplicaciones Java/J2EE con </a:t>
            </a:r>
            <a:r>
              <a:rPr lang="es-ES" sz="1050" dirty="0" err="1">
                <a:latin typeface="+mj-lt"/>
              </a:rPr>
              <a:t>frameworks</a:t>
            </a:r>
            <a:r>
              <a:rPr lang="es-ES" sz="1050" dirty="0">
                <a:latin typeface="+mj-lt"/>
              </a:rPr>
              <a:t> (Spring, </a:t>
            </a:r>
            <a:r>
              <a:rPr lang="es-ES" sz="1050" dirty="0" err="1">
                <a:latin typeface="+mj-lt"/>
              </a:rPr>
              <a:t>Hibernate</a:t>
            </a:r>
            <a:r>
              <a:rPr lang="es-ES" sz="1050" dirty="0">
                <a:latin typeface="+mj-lt"/>
              </a:rPr>
              <a:t>, </a:t>
            </a:r>
            <a:r>
              <a:rPr lang="es-ES" sz="1050" dirty="0" err="1">
                <a:latin typeface="+mj-lt"/>
              </a:rPr>
              <a:t>Struts</a:t>
            </a:r>
            <a:r>
              <a:rPr lang="es-ES" sz="1050" dirty="0">
                <a:latin typeface="+mj-lt"/>
              </a:rPr>
              <a:t>, JSF...), HTML, CSS, XML y </a:t>
            </a:r>
            <a:r>
              <a:rPr lang="es-ES" sz="1050" dirty="0" err="1">
                <a:latin typeface="+mj-lt"/>
              </a:rPr>
              <a:t>Javascript</a:t>
            </a:r>
            <a:endParaRPr lang="es-ES" sz="1050" dirty="0">
              <a:latin typeface="+mj-lt"/>
            </a:endParaRPr>
          </a:p>
          <a:p>
            <a:pPr marL="628650" lvl="1" indent="-171450">
              <a:buFont typeface="Wingdings" pitchFamily="2" charset="2"/>
              <a:buChar char="ü"/>
            </a:pPr>
            <a:r>
              <a:rPr lang="es-ES" sz="1050" dirty="0">
                <a:latin typeface="+mj-lt"/>
              </a:rPr>
              <a:t>Instalación y configuración de la solución</a:t>
            </a:r>
          </a:p>
          <a:p>
            <a:pPr marL="628650" lvl="1" indent="-171450">
              <a:buFont typeface="Wingdings" pitchFamily="2" charset="2"/>
              <a:buChar char="ü"/>
            </a:pPr>
            <a:r>
              <a:rPr lang="es-ES" sz="1050" dirty="0">
                <a:latin typeface="+mj-lt"/>
              </a:rPr>
              <a:t>Elaboración de documentación (especificaciones técnicas, diseño, planes de prueba...), así como a la aplicación de metodologías de trabajo</a:t>
            </a:r>
          </a:p>
          <a:p>
            <a:pPr marL="628650" lvl="1" indent="-171450">
              <a:buFont typeface="Wingdings" pitchFamily="2" charset="2"/>
              <a:buChar char="ü"/>
            </a:pPr>
            <a:r>
              <a:rPr lang="es-ES" sz="1050" dirty="0">
                <a:latin typeface="+mj-lt"/>
                <a:cs typeface="Calibri Light" panose="020F0302020204030204" pitchFamily="34" charset="0"/>
              </a:rPr>
              <a:t>Trabajo con herramientas de Gestión de Contenidos y/o </a:t>
            </a:r>
            <a:r>
              <a:rPr lang="es-ES" sz="1050" i="1" dirty="0">
                <a:latin typeface="+mj-lt"/>
                <a:cs typeface="Calibri Light" panose="020F0302020204030204" pitchFamily="34" charset="0"/>
              </a:rPr>
              <a:t>Portales IBM </a:t>
            </a:r>
            <a:r>
              <a:rPr lang="es-ES" sz="1050" i="1" dirty="0" err="1">
                <a:latin typeface="+mj-lt"/>
                <a:cs typeface="Calibri Light" panose="020F0302020204030204" pitchFamily="34" charset="0"/>
              </a:rPr>
              <a:t>WebSphere</a:t>
            </a:r>
            <a:r>
              <a:rPr lang="es-ES" sz="1050" i="1" dirty="0">
                <a:latin typeface="+mj-lt"/>
                <a:cs typeface="Calibri Light" panose="020F0302020204030204" pitchFamily="34" charset="0"/>
              </a:rPr>
              <a:t> Portal</a:t>
            </a:r>
            <a:r>
              <a:rPr lang="es-ES" sz="1050" dirty="0">
                <a:latin typeface="+mj-lt"/>
                <a:cs typeface="Calibri Light" panose="020F0302020204030204" pitchFamily="34" charset="0"/>
              </a:rPr>
              <a:t>, </a:t>
            </a:r>
            <a:r>
              <a:rPr lang="es-ES" sz="1050" i="1" dirty="0">
                <a:latin typeface="+mj-lt"/>
                <a:cs typeface="Calibri Light" panose="020F0302020204030204" pitchFamily="34" charset="0"/>
              </a:rPr>
              <a:t>Oracle </a:t>
            </a:r>
            <a:r>
              <a:rPr lang="es-ES" sz="1050" i="1" dirty="0" err="1">
                <a:latin typeface="+mj-lt"/>
                <a:cs typeface="Calibri Light" panose="020F0302020204030204" pitchFamily="34" charset="0"/>
              </a:rPr>
              <a:t>WebCenter</a:t>
            </a:r>
            <a:r>
              <a:rPr lang="es-ES" sz="1050" i="1" dirty="0">
                <a:latin typeface="+mj-lt"/>
                <a:cs typeface="Calibri Light" panose="020F0302020204030204" pitchFamily="34" charset="0"/>
              </a:rPr>
              <a:t> Portal</a:t>
            </a:r>
            <a:r>
              <a:rPr lang="es-ES" sz="1050" dirty="0">
                <a:latin typeface="+mj-lt"/>
                <a:cs typeface="Calibri Light" panose="020F0302020204030204" pitchFamily="34" charset="0"/>
              </a:rPr>
              <a:t>, </a:t>
            </a:r>
            <a:r>
              <a:rPr lang="es-ES" sz="1050" i="1" dirty="0" err="1">
                <a:latin typeface="+mj-lt"/>
                <a:cs typeface="Calibri Light" panose="020F0302020204030204" pitchFamily="34" charset="0"/>
              </a:rPr>
              <a:t>Fatwire</a:t>
            </a:r>
            <a:r>
              <a:rPr lang="es-ES" sz="1050" dirty="0">
                <a:latin typeface="+mj-lt"/>
                <a:cs typeface="Calibri Light" panose="020F0302020204030204" pitchFamily="34" charset="0"/>
              </a:rPr>
              <a:t>,</a:t>
            </a:r>
            <a:r>
              <a:rPr lang="es-ES" sz="1050" i="1" dirty="0">
                <a:latin typeface="+mj-lt"/>
                <a:cs typeface="Calibri Light" panose="020F0302020204030204" pitchFamily="34" charset="0"/>
              </a:rPr>
              <a:t> </a:t>
            </a:r>
            <a:r>
              <a:rPr lang="es-ES" sz="1050" i="1" dirty="0" err="1">
                <a:latin typeface="+mj-lt"/>
                <a:cs typeface="Calibri Light" panose="020F0302020204030204" pitchFamily="34" charset="0"/>
              </a:rPr>
              <a:t>OpenCMS</a:t>
            </a:r>
            <a:r>
              <a:rPr lang="es-ES" sz="1050" dirty="0">
                <a:latin typeface="+mj-lt"/>
                <a:cs typeface="Calibri Light" panose="020F0302020204030204" pitchFamily="34" charset="0"/>
              </a:rPr>
              <a:t>,…</a:t>
            </a:r>
          </a:p>
          <a:p>
            <a:r>
              <a:rPr lang="es-ES" sz="1050" u="sng" dirty="0">
                <a:latin typeface="+mj-lt"/>
                <a:cs typeface="Calibri Light" panose="020F0302020204030204" pitchFamily="34" charset="0"/>
              </a:rPr>
              <a:t>Se requiere:</a:t>
            </a:r>
          </a:p>
          <a:p>
            <a:endParaRPr lang="es-ES" sz="1050" u="sng" dirty="0">
              <a:latin typeface="+mj-lt"/>
              <a:cs typeface="Calibri Light" panose="020F0302020204030204" pitchFamily="34" charset="0"/>
            </a:endParaRPr>
          </a:p>
          <a:p>
            <a:pPr lvl="1"/>
            <a:r>
              <a:rPr lang="es-ES" sz="1050" dirty="0">
                <a:latin typeface="+mj-lt"/>
              </a:rPr>
              <a:t>Conocimientos técnicos:</a:t>
            </a:r>
          </a:p>
          <a:p>
            <a:pPr marL="1085850" lvl="2" indent="-171450">
              <a:buFont typeface="Wingdings" panose="05000000000000000000" pitchFamily="2" charset="2"/>
              <a:buChar char="§"/>
            </a:pPr>
            <a:r>
              <a:rPr lang="es-ES" sz="1050" dirty="0">
                <a:latin typeface="+mj-lt"/>
              </a:rPr>
              <a:t>JEE.</a:t>
            </a:r>
          </a:p>
          <a:p>
            <a:pPr marL="1085850" lvl="2" indent="-171450">
              <a:buFont typeface="Wingdings" panose="05000000000000000000" pitchFamily="2" charset="2"/>
              <a:buChar char="§"/>
            </a:pPr>
            <a:r>
              <a:rPr lang="es-ES" sz="1050" dirty="0">
                <a:latin typeface="+mj-lt"/>
              </a:rPr>
              <a:t>Desarrollo Web (</a:t>
            </a:r>
            <a:r>
              <a:rPr lang="es-ES" sz="1050" dirty="0" err="1">
                <a:latin typeface="+mj-lt"/>
              </a:rPr>
              <a:t>Javascript</a:t>
            </a:r>
            <a:r>
              <a:rPr lang="es-ES" sz="1050" dirty="0">
                <a:latin typeface="+mj-lt"/>
              </a:rPr>
              <a:t>, HTML, CSS).</a:t>
            </a:r>
          </a:p>
          <a:p>
            <a:pPr marL="1085850" lvl="2" indent="-171450">
              <a:buFont typeface="Wingdings" panose="05000000000000000000" pitchFamily="2" charset="2"/>
              <a:buChar char="§"/>
            </a:pPr>
            <a:r>
              <a:rPr lang="es-ES" sz="1050" dirty="0" err="1">
                <a:latin typeface="+mj-lt"/>
              </a:rPr>
              <a:t>Frameworks</a:t>
            </a:r>
            <a:r>
              <a:rPr lang="es-ES" sz="1050" dirty="0">
                <a:latin typeface="+mj-lt"/>
              </a:rPr>
              <a:t> de </a:t>
            </a:r>
            <a:r>
              <a:rPr lang="es-ES" sz="1050" dirty="0" err="1">
                <a:latin typeface="+mj-lt"/>
              </a:rPr>
              <a:t>Javascript</a:t>
            </a:r>
            <a:r>
              <a:rPr lang="es-ES" sz="1050" dirty="0">
                <a:latin typeface="+mj-lt"/>
              </a:rPr>
              <a:t> (Angular JS, </a:t>
            </a:r>
            <a:r>
              <a:rPr lang="es-ES" sz="1050" dirty="0" err="1">
                <a:latin typeface="+mj-lt"/>
              </a:rPr>
              <a:t>ReactJS</a:t>
            </a:r>
            <a:r>
              <a:rPr lang="es-ES" sz="1050" dirty="0">
                <a:latin typeface="+mj-lt"/>
              </a:rPr>
              <a:t> o similar).</a:t>
            </a:r>
          </a:p>
          <a:p>
            <a:pPr lvl="1"/>
            <a:r>
              <a:rPr lang="es-ES" sz="1050" dirty="0">
                <a:latin typeface="+mj-lt"/>
              </a:rPr>
              <a:t>Deseados:</a:t>
            </a:r>
          </a:p>
          <a:p>
            <a:pPr lvl="1"/>
            <a:endParaRPr lang="es-ES" sz="1050" dirty="0">
              <a:latin typeface="+mj-lt"/>
            </a:endParaRPr>
          </a:p>
          <a:p>
            <a:pPr lvl="1"/>
            <a:r>
              <a:rPr lang="es-ES" sz="1050" dirty="0">
                <a:latin typeface="+mj-lt"/>
              </a:rPr>
              <a:t>Conocimientos técnicos:</a:t>
            </a:r>
          </a:p>
          <a:p>
            <a:pPr lvl="1"/>
            <a:endParaRPr lang="es-ES" sz="1050" dirty="0">
              <a:latin typeface="+mj-lt"/>
            </a:endParaRPr>
          </a:p>
          <a:p>
            <a:pPr marL="1085850" lvl="2" indent="-171450">
              <a:buFont typeface="Wingdings" panose="05000000000000000000" pitchFamily="2" charset="2"/>
              <a:buChar char="§"/>
            </a:pPr>
            <a:r>
              <a:rPr lang="es-ES" sz="1050" dirty="0" err="1">
                <a:latin typeface="+mj-lt"/>
              </a:rPr>
              <a:t>Springboot</a:t>
            </a:r>
            <a:r>
              <a:rPr lang="es-ES" sz="1050" dirty="0">
                <a:latin typeface="+mj-lt"/>
              </a:rPr>
              <a:t>.</a:t>
            </a:r>
          </a:p>
          <a:p>
            <a:pPr marL="1085850" lvl="2" indent="-171450">
              <a:buFont typeface="Wingdings" panose="05000000000000000000" pitchFamily="2" charset="2"/>
              <a:buChar char="§"/>
            </a:pPr>
            <a:r>
              <a:rPr lang="es-ES" sz="1050" dirty="0" err="1">
                <a:latin typeface="+mj-lt"/>
              </a:rPr>
              <a:t>Hibernate</a:t>
            </a:r>
            <a:r>
              <a:rPr lang="es-ES" sz="1050" dirty="0">
                <a:latin typeface="+mj-lt"/>
              </a:rPr>
              <a:t> o JPA.</a:t>
            </a:r>
          </a:p>
          <a:p>
            <a:pPr marL="1085850" lvl="2" indent="-171450">
              <a:buFont typeface="Wingdings" panose="05000000000000000000" pitchFamily="2" charset="2"/>
              <a:buChar char="§"/>
            </a:pPr>
            <a:r>
              <a:rPr lang="es-ES" sz="1050" dirty="0">
                <a:latin typeface="+mj-lt"/>
              </a:rPr>
              <a:t>GIT.</a:t>
            </a:r>
          </a:p>
          <a:p>
            <a:pPr marL="1085850" lvl="2" indent="-171450">
              <a:buFont typeface="Wingdings" panose="05000000000000000000" pitchFamily="2" charset="2"/>
              <a:buChar char="§"/>
            </a:pPr>
            <a:r>
              <a:rPr lang="es-ES" sz="1050" dirty="0" err="1">
                <a:latin typeface="+mj-lt"/>
              </a:rPr>
              <a:t>Handlebars</a:t>
            </a:r>
            <a:r>
              <a:rPr lang="es-ES" sz="1050" dirty="0">
                <a:latin typeface="+mj-lt"/>
              </a:rPr>
              <a:t> (o </a:t>
            </a:r>
            <a:r>
              <a:rPr lang="es-ES" sz="1050" dirty="0" err="1">
                <a:latin typeface="+mj-lt"/>
              </a:rPr>
              <a:t>frameworks</a:t>
            </a:r>
            <a:r>
              <a:rPr lang="es-ES" sz="1050" dirty="0">
                <a:latin typeface="+mj-lt"/>
              </a:rPr>
              <a:t> </a:t>
            </a:r>
            <a:r>
              <a:rPr lang="es-ES" sz="1050" dirty="0" err="1">
                <a:latin typeface="+mj-lt"/>
              </a:rPr>
              <a:t>Javascript</a:t>
            </a:r>
            <a:r>
              <a:rPr lang="es-ES" sz="1050" dirty="0">
                <a:latin typeface="+mj-lt"/>
              </a:rPr>
              <a:t>).</a:t>
            </a:r>
          </a:p>
          <a:p>
            <a:pPr marL="1085850" lvl="2" indent="-171450">
              <a:buFont typeface="Wingdings" panose="05000000000000000000" pitchFamily="2" charset="2"/>
              <a:buChar char="§"/>
            </a:pPr>
            <a:r>
              <a:rPr lang="es-ES" sz="1050" dirty="0" err="1">
                <a:latin typeface="+mj-lt"/>
              </a:rPr>
              <a:t>Selenium</a:t>
            </a:r>
            <a:r>
              <a:rPr lang="es-ES" sz="1050" dirty="0">
                <a:latin typeface="+mj-lt"/>
              </a:rPr>
              <a:t>.</a:t>
            </a:r>
          </a:p>
          <a:p>
            <a:pPr marL="1085850" lvl="2" indent="-171450">
              <a:buFont typeface="Wingdings" panose="05000000000000000000" pitchFamily="2" charset="2"/>
              <a:buChar char="§"/>
            </a:pPr>
            <a:r>
              <a:rPr lang="es-ES" sz="1050" dirty="0" err="1">
                <a:latin typeface="+mj-lt"/>
              </a:rPr>
              <a:t>SonarQube</a:t>
            </a:r>
            <a:r>
              <a:rPr lang="es-ES" sz="1050" dirty="0">
                <a:latin typeface="+mj-lt"/>
              </a:rPr>
              <a:t>.</a:t>
            </a:r>
          </a:p>
          <a:p>
            <a:pPr marL="1085850" lvl="2" indent="-171450">
              <a:buFont typeface="Wingdings" panose="05000000000000000000" pitchFamily="2" charset="2"/>
              <a:buChar char="§"/>
            </a:pPr>
            <a:r>
              <a:rPr lang="es-ES" sz="1050" dirty="0" err="1">
                <a:latin typeface="+mj-lt"/>
              </a:rPr>
              <a:t>NodeJS</a:t>
            </a:r>
            <a:r>
              <a:rPr lang="es-ES" sz="1050" dirty="0">
                <a:latin typeface="+mj-lt"/>
              </a:rPr>
              <a:t>.</a:t>
            </a:r>
          </a:p>
          <a:p>
            <a:pPr marL="1085850" lvl="2" indent="-171450">
              <a:buFont typeface="Wingdings" panose="05000000000000000000" pitchFamily="2" charset="2"/>
              <a:buChar char="§"/>
            </a:pPr>
            <a:r>
              <a:rPr lang="es-ES" sz="1050" dirty="0">
                <a:latin typeface="+mj-lt"/>
              </a:rPr>
              <a:t>Metodologías Ágiles.</a:t>
            </a:r>
          </a:p>
          <a:p>
            <a:pPr marL="1085850" lvl="2" indent="-171450">
              <a:buFont typeface="Wingdings" panose="05000000000000000000" pitchFamily="2" charset="2"/>
              <a:buChar char="§"/>
            </a:pPr>
            <a:r>
              <a:rPr lang="es-ES" sz="1050" dirty="0">
                <a:latin typeface="+mj-lt"/>
              </a:rPr>
              <a:t>Experiencia en la industria de turismo.</a:t>
            </a:r>
          </a:p>
          <a:p>
            <a:pPr marL="1085850" lvl="2" indent="-171450">
              <a:buFont typeface="Wingdings" panose="05000000000000000000" pitchFamily="2" charset="2"/>
              <a:buChar char="§"/>
            </a:pPr>
            <a:r>
              <a:rPr lang="es-ES" sz="1050" dirty="0">
                <a:latin typeface="+mj-lt"/>
              </a:rPr>
              <a:t>Inglés alto.</a:t>
            </a:r>
          </a:p>
          <a:p>
            <a:r>
              <a:rPr lang="es-ES" sz="1050" u="sng" dirty="0">
                <a:latin typeface="+mj-lt"/>
              </a:rPr>
              <a:t>Ofrecemos</a:t>
            </a:r>
          </a:p>
          <a:p>
            <a:endParaRPr lang="es-ES" sz="1050" u="sng" dirty="0">
              <a:latin typeface="+mj-lt"/>
            </a:endParaRPr>
          </a:p>
          <a:p>
            <a:pPr marL="628650" lvl="1" indent="-171450">
              <a:buFont typeface="Wingdings" pitchFamily="2" charset="2"/>
              <a:buChar char="ü"/>
            </a:pPr>
            <a:r>
              <a:rPr lang="es-ES" sz="1050" dirty="0">
                <a:latin typeface="+mj-lt"/>
              </a:rPr>
              <a:t>Contrato indefinido con periodo de prueba</a:t>
            </a:r>
          </a:p>
          <a:p>
            <a:pPr marL="628650" lvl="1" indent="-171450">
              <a:buFont typeface="Wingdings" pitchFamily="2" charset="2"/>
              <a:buChar char="ü"/>
            </a:pPr>
            <a:r>
              <a:rPr lang="es-ES" sz="1050" dirty="0">
                <a:latin typeface="+mj-lt"/>
              </a:rPr>
              <a:t>Comida a cargo de la empresa</a:t>
            </a:r>
          </a:p>
          <a:p>
            <a:pPr marL="628650" lvl="1" indent="-171450">
              <a:buFont typeface="Wingdings" pitchFamily="2" charset="2"/>
              <a:buChar char="ü"/>
            </a:pPr>
            <a:r>
              <a:rPr lang="es-ES" sz="1050" dirty="0">
                <a:latin typeface="+mj-lt"/>
              </a:rPr>
              <a:t>Ambiente de trabajo inmejorable</a:t>
            </a:r>
          </a:p>
          <a:p>
            <a:pPr marL="628650" lvl="1" indent="-171450">
              <a:buFont typeface="Wingdings" pitchFamily="2" charset="2"/>
              <a:buChar char="ü"/>
            </a:pPr>
            <a:r>
              <a:rPr lang="es-ES" sz="1050" dirty="0">
                <a:latin typeface="+mj-lt"/>
              </a:rPr>
              <a:t>Formación continua </a:t>
            </a:r>
          </a:p>
          <a:p>
            <a:pPr marL="628650" lvl="1" indent="-171450">
              <a:buFont typeface="Wingdings" pitchFamily="2" charset="2"/>
              <a:buChar char="ü"/>
            </a:pPr>
            <a:r>
              <a:rPr lang="es-ES" sz="1050" dirty="0">
                <a:latin typeface="+mj-lt"/>
              </a:rPr>
              <a:t>Salario negociable en función de experiencia</a:t>
            </a:r>
            <a:r>
              <a:rPr lang="es-ES" sz="1100" dirty="0"/>
              <a:t>	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763F1D4-3448-4704-B784-EA0E001312CC}"/>
              </a:ext>
            </a:extLst>
          </p:cNvPr>
          <p:cNvSpPr/>
          <p:nvPr/>
        </p:nvSpPr>
        <p:spPr>
          <a:xfrm>
            <a:off x="213360" y="0"/>
            <a:ext cx="11718661" cy="6857999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/>
          <p:cNvSpPr/>
          <p:nvPr/>
        </p:nvSpPr>
        <p:spPr>
          <a:xfrm>
            <a:off x="4093699" y="6505281"/>
            <a:ext cx="350285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dirty="0">
                <a:solidFill>
                  <a:schemeClr val="accent1"/>
                </a:solidFill>
              </a:rPr>
              <a:t>INTERESADOS ENVIAR CV:  RRHH@BEDISTIC.COM</a:t>
            </a:r>
            <a:endParaRPr lang="es-ES" sz="1200" b="1" u="sng" dirty="0">
              <a:solidFill>
                <a:schemeClr val="accent1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380EB38-663B-7D4D-91A6-742D8C19B0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7290" y="5319016"/>
            <a:ext cx="3235671" cy="1538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809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56391" y="43198"/>
            <a:ext cx="1182892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rgbClr val="0070C0"/>
                </a:solidFill>
              </a:rPr>
              <a:t>Deseamos incorporar un técnico de selección TIC con </a:t>
            </a:r>
            <a:r>
              <a:rPr lang="es-ES" sz="2400" b="1" dirty="0">
                <a:solidFill>
                  <a:srgbClr val="0070C0"/>
                </a:solidFill>
              </a:rPr>
              <a:t>Discapacidad </a:t>
            </a:r>
          </a:p>
          <a:p>
            <a:pPr algn="ctr"/>
            <a:r>
              <a:rPr lang="es-ES" sz="2400" dirty="0">
                <a:solidFill>
                  <a:srgbClr val="0070C0"/>
                </a:solidFill>
              </a:rPr>
              <a:t>Tres Cantos (Madrid)</a:t>
            </a:r>
            <a:endParaRPr lang="es-ES" dirty="0"/>
          </a:p>
          <a:p>
            <a:r>
              <a:rPr lang="es-ES" sz="1100" u="sng" dirty="0">
                <a:latin typeface="+mj-lt"/>
                <a:cs typeface="Calibri Light" panose="020F0302020204030204" pitchFamily="34" charset="0"/>
              </a:rPr>
              <a:t>Funciones</a:t>
            </a:r>
            <a:r>
              <a:rPr lang="es-ES" sz="1100" dirty="0">
                <a:latin typeface="+mj-lt"/>
                <a:cs typeface="Calibri Light" panose="020F0302020204030204" pitchFamily="34" charset="0"/>
              </a:rPr>
              <a:t>:</a:t>
            </a:r>
            <a:r>
              <a:rPr lang="es-ES" sz="1100" dirty="0">
                <a:latin typeface="+mj-lt"/>
              </a:rPr>
              <a:t> 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" sz="1100" dirty="0">
                <a:latin typeface="+mj-lt"/>
              </a:rPr>
              <a:t>Definición del puesto y del perfil de los candidatos 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" sz="1100" dirty="0">
                <a:latin typeface="+mj-lt"/>
              </a:rPr>
              <a:t>Búsqueda activa multicanal y RRSS.: 2.0, 3.0 &amp; Activación de las fuentes de búsqueda o reclutamiento 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" sz="1100" dirty="0">
                <a:latin typeface="+mj-lt"/>
              </a:rPr>
              <a:t>Procesos de selección de perfiles profesionales IT, a nivel de proyectos </a:t>
            </a:r>
            <a:r>
              <a:rPr lang="es-ES" sz="1100" dirty="0" err="1">
                <a:latin typeface="+mj-lt"/>
              </a:rPr>
              <a:t>HeadHunting</a:t>
            </a:r>
            <a:r>
              <a:rPr lang="es-ES" sz="1100" dirty="0">
                <a:latin typeface="+mj-lt"/>
              </a:rPr>
              <a:t> y </a:t>
            </a:r>
            <a:r>
              <a:rPr lang="es-ES" sz="1100" dirty="0" err="1">
                <a:latin typeface="+mj-lt"/>
              </a:rPr>
              <a:t>Outsourcing</a:t>
            </a:r>
            <a:r>
              <a:rPr lang="es-ES" sz="1100" dirty="0">
                <a:latin typeface="+mj-lt"/>
              </a:rPr>
              <a:t>. 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" sz="1100" dirty="0">
                <a:latin typeface="+mj-lt"/>
              </a:rPr>
              <a:t>Recepción, seguimiento y selección de candidaturas 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" sz="1100" dirty="0">
                <a:latin typeface="+mj-lt"/>
              </a:rPr>
              <a:t>Generación, mantenimiento y actualización de bases de datos 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" sz="1100" dirty="0">
                <a:latin typeface="+mj-lt"/>
              </a:rPr>
              <a:t>Entrevistas técnicas y pruebas a los candidatos 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" sz="1100" dirty="0">
                <a:latin typeface="+mj-lt"/>
              </a:rPr>
              <a:t>Informes sobre los candidatos y presentación de los mismos 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" sz="1100" dirty="0">
                <a:latin typeface="+mj-lt"/>
              </a:rPr>
              <a:t>Proceso de admisión y acompañamiento en la incorporación de los candidatos hasta la firma, y posterior plan de acogida y seguimiento. 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" sz="1100" dirty="0">
                <a:latin typeface="+mj-lt"/>
              </a:rPr>
              <a:t>Diseño de planes de acción y definición de procedimientos de mejora en todas las fases del proceso de selección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" sz="1100" dirty="0">
                <a:latin typeface="+mj-lt"/>
              </a:rPr>
              <a:t>Gestión junto con el área de administración de incidencias, contratos, altas - bajas.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" sz="1100" dirty="0">
                <a:latin typeface="+mj-lt"/>
              </a:rPr>
              <a:t>Elección y seguimiento de nuevas fuentes de Reclutamiento.</a:t>
            </a:r>
          </a:p>
          <a:p>
            <a:endParaRPr lang="es-ES" sz="1100" u="sng" dirty="0">
              <a:latin typeface="+mj-lt"/>
            </a:endParaRPr>
          </a:p>
          <a:p>
            <a:r>
              <a:rPr lang="es-ES" sz="1100" u="sng" dirty="0">
                <a:latin typeface="+mj-lt"/>
              </a:rPr>
              <a:t>Solicitamos:</a:t>
            </a:r>
            <a:r>
              <a:rPr lang="es-ES" sz="1100" dirty="0">
                <a:latin typeface="+mj-lt"/>
              </a:rPr>
              <a:t> 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s-ES" sz="1100" dirty="0">
                <a:latin typeface="+mj-lt"/>
              </a:rPr>
              <a:t>Estar en posesión del certificado de discapacidad de &gt;33%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s-ES" sz="1100" dirty="0">
                <a:latin typeface="+mj-lt"/>
              </a:rPr>
              <a:t>No se precisa de experiencia como reclutador, pero si imprescindible haber manejado bases de datos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s-ES" sz="1100" dirty="0">
                <a:latin typeface="+mj-lt"/>
              </a:rPr>
              <a:t>Persona muy activa, resolutiva y con mucha empatía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s-ES" sz="1100" dirty="0">
                <a:latin typeface="+mj-lt"/>
              </a:rPr>
              <a:t>Saber tomar decisiones rápidas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s-ES" sz="1100" dirty="0">
                <a:latin typeface="+mj-lt"/>
              </a:rPr>
              <a:t>Acostumbrado al manejo de herramientas en RRSS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s-ES" sz="1100" dirty="0">
                <a:latin typeface="+mj-lt"/>
              </a:rPr>
              <a:t>Acostumbrado al trabajo metódico y ordenado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s-ES" sz="1100" dirty="0">
                <a:latin typeface="+mj-lt"/>
              </a:rPr>
              <a:t>FP / o grado en informática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s-ES" sz="1100" dirty="0">
                <a:latin typeface="+mj-lt"/>
              </a:rPr>
              <a:t>Con un alto conocimiento de todos los perfiles TIC y pasión por los entornos tecnológicos  (se realizará prueba de conocimientos a los candidatos)</a:t>
            </a:r>
            <a:endParaRPr lang="es-ES" sz="1100" b="1" u="sng" dirty="0">
              <a:solidFill>
                <a:schemeClr val="accent1"/>
              </a:solidFill>
              <a:latin typeface="+mj-lt"/>
            </a:endParaRPr>
          </a:p>
          <a:p>
            <a:endParaRPr lang="es-ES" sz="1100" u="sng" dirty="0">
              <a:latin typeface="+mj-lt"/>
            </a:endParaRPr>
          </a:p>
          <a:p>
            <a:r>
              <a:rPr lang="es-ES" sz="1100" u="sng" dirty="0">
                <a:latin typeface="+mj-lt"/>
              </a:rPr>
              <a:t>Ofrecemos</a:t>
            </a:r>
            <a:r>
              <a:rPr lang="es-ES" sz="1100" dirty="0">
                <a:latin typeface="+mj-lt"/>
              </a:rPr>
              <a:t>: 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s-ES" sz="1100" dirty="0">
                <a:latin typeface="+mj-lt"/>
              </a:rPr>
              <a:t>Contratación inmediata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s-ES" sz="1100" dirty="0">
                <a:latin typeface="+mj-lt"/>
              </a:rPr>
              <a:t>Posibilidad de jornada completa, media jornada o jornada reducida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s-ES" sz="1100" dirty="0">
                <a:latin typeface="+mj-lt"/>
              </a:rPr>
              <a:t>Salario competitivo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s-ES" sz="1100" dirty="0">
                <a:latin typeface="+mj-lt"/>
              </a:rPr>
              <a:t>Parking en la empresa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s-ES" sz="1100" dirty="0">
                <a:latin typeface="+mj-lt"/>
              </a:rPr>
              <a:t>Comida a cargo de la empresa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s-ES" sz="1100" dirty="0">
                <a:latin typeface="+mj-lt"/>
              </a:rPr>
              <a:t>Ambiente de trabajo inmejorable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s-ES" sz="1100" dirty="0">
                <a:latin typeface="+mj-lt"/>
              </a:rPr>
              <a:t>Proyección dentro de la empresa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endParaRPr lang="es-ES" sz="1200" dirty="0"/>
          </a:p>
          <a:p>
            <a:endParaRPr lang="es-ES" sz="1200" b="1" u="sng" dirty="0">
              <a:solidFill>
                <a:schemeClr val="accent1"/>
              </a:solidFill>
            </a:endParaRPr>
          </a:p>
          <a:p>
            <a:endParaRPr lang="es-ES" sz="1200" b="1" u="sng" dirty="0">
              <a:solidFill>
                <a:schemeClr val="accent1"/>
              </a:solidFill>
            </a:endParaRPr>
          </a:p>
          <a:p>
            <a:r>
              <a:rPr lang="es-ES" sz="1200" dirty="0"/>
              <a:t>Interesados, enviar el CV en formato WORD a </a:t>
            </a:r>
            <a:r>
              <a:rPr lang="es-ES" sz="1200" u="sng" dirty="0">
                <a:hlinkClick r:id="rId2"/>
              </a:rPr>
              <a:t>RRHH@BEDISTIC.COM</a:t>
            </a:r>
            <a:r>
              <a:rPr lang="es-ES" sz="1200" dirty="0"/>
              <a:t>, indicando expectativas salariales y grado de discapacidad, así como si es necesario adaptación al puesto de trabajo. </a:t>
            </a:r>
          </a:p>
          <a:p>
            <a:endParaRPr lang="es-ES" sz="1400" b="1" u="sng" dirty="0">
              <a:solidFill>
                <a:schemeClr val="accent1"/>
              </a:solidFill>
            </a:endParaRPr>
          </a:p>
          <a:p>
            <a:endParaRPr lang="es-ES" sz="11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763F1D4-3448-4704-B784-EA0E001312CC}"/>
              </a:ext>
            </a:extLst>
          </p:cNvPr>
          <p:cNvSpPr/>
          <p:nvPr/>
        </p:nvSpPr>
        <p:spPr>
          <a:xfrm>
            <a:off x="106680" y="43198"/>
            <a:ext cx="11967333" cy="681480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D15A62F-34BC-2842-AFD5-12167C3DD2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6144" y="5299005"/>
            <a:ext cx="2389515" cy="1136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1480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232</Words>
  <Application>Microsoft Office PowerPoint</Application>
  <PresentationFormat>Panorámica</PresentationFormat>
  <Paragraphs>75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Cristina Perez</dc:creator>
  <cp:lastModifiedBy>Cristina Perez</cp:lastModifiedBy>
  <cp:revision>2</cp:revision>
  <dcterms:created xsi:type="dcterms:W3CDTF">2019-09-18T11:47:03Z</dcterms:created>
  <dcterms:modified xsi:type="dcterms:W3CDTF">2019-09-18T11:50:51Z</dcterms:modified>
</cp:coreProperties>
</file>